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68" r:id="rId3"/>
    <p:sldId id="269" r:id="rId4"/>
    <p:sldId id="27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54" autoAdjust="0"/>
    <p:restoredTop sz="94660"/>
  </p:normalViewPr>
  <p:slideViewPr>
    <p:cSldViewPr>
      <p:cViewPr>
        <p:scale>
          <a:sx n="66" d="100"/>
          <a:sy n="66" d="100"/>
        </p:scale>
        <p:origin x="-1542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5FF37EF-BA2B-4C0E-8A95-5CFB22C812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0596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3A77257-2C23-4414-AE06-FA38EA445C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71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0625" y="290513"/>
            <a:ext cx="8029575" cy="1462087"/>
          </a:xfrm>
        </p:spPr>
        <p:txBody>
          <a:bodyPr/>
          <a:lstStyle/>
          <a:p>
            <a:r>
              <a:rPr lang="en-US" sz="3600" dirty="0" smtClean="0">
                <a:solidFill>
                  <a:srgbClr val="92D050"/>
                </a:solidFill>
              </a:rPr>
              <a:t>Me </a:t>
            </a:r>
            <a:r>
              <a:rPr lang="en-US" sz="3600" dirty="0" err="1" smtClean="0">
                <a:solidFill>
                  <a:srgbClr val="92D050"/>
                </a:solidFill>
              </a:rPr>
              <a:t>llamo</a:t>
            </a:r>
            <a:r>
              <a:rPr lang="en-US" sz="3600" dirty="0" smtClean="0">
                <a:solidFill>
                  <a:srgbClr val="92D050"/>
                </a:solidFill>
              </a:rPr>
              <a:t> ________ </a:t>
            </a:r>
            <a:r>
              <a:rPr lang="en-US" sz="3600" dirty="0" err="1" smtClean="0">
                <a:solidFill>
                  <a:srgbClr val="92D050"/>
                </a:solidFill>
              </a:rPr>
              <a:t>Clase</a:t>
            </a:r>
            <a:r>
              <a:rPr lang="en-US" sz="3600" dirty="0" smtClean="0">
                <a:solidFill>
                  <a:srgbClr val="92D050"/>
                </a:solidFill>
              </a:rPr>
              <a:t> 7 </a:t>
            </a:r>
            <a:r>
              <a:rPr lang="en-US" sz="3600" dirty="0" err="1" smtClean="0">
                <a:solidFill>
                  <a:srgbClr val="92D050"/>
                </a:solidFill>
              </a:rPr>
              <a:t>im</a:t>
            </a:r>
            <a:r>
              <a:rPr lang="en-US" sz="3600" dirty="0" smtClean="0">
                <a:solidFill>
                  <a:srgbClr val="92D050"/>
                </a:solidFill>
              </a:rPr>
              <a:t/>
            </a:r>
            <a:br>
              <a:rPr lang="en-US" sz="3600" dirty="0" smtClean="0">
                <a:solidFill>
                  <a:srgbClr val="92D050"/>
                </a:solidFill>
              </a:rPr>
            </a:br>
            <a:r>
              <a:rPr lang="en-US" sz="3600" dirty="0" smtClean="0">
                <a:solidFill>
                  <a:srgbClr val="92D050"/>
                </a:solidFill>
              </a:rPr>
              <a:t>La </a:t>
            </a:r>
            <a:r>
              <a:rPr lang="en-US" sz="3600" dirty="0" err="1" smtClean="0">
                <a:solidFill>
                  <a:srgbClr val="92D050"/>
                </a:solidFill>
              </a:rPr>
              <a:t>fecha</a:t>
            </a:r>
            <a:r>
              <a:rPr lang="en-US" sz="3600" dirty="0" smtClean="0">
                <a:solidFill>
                  <a:srgbClr val="92D050"/>
                </a:solidFill>
              </a:rPr>
              <a:t> </a:t>
            </a:r>
            <a:r>
              <a:rPr lang="en-US" sz="3600" dirty="0" err="1" smtClean="0">
                <a:solidFill>
                  <a:srgbClr val="92D050"/>
                </a:solidFill>
              </a:rPr>
              <a:t>es</a:t>
            </a:r>
            <a:r>
              <a:rPr lang="en-US" sz="3600" dirty="0" smtClean="0">
                <a:solidFill>
                  <a:srgbClr val="92D050"/>
                </a:solidFill>
              </a:rPr>
              <a:t> </a:t>
            </a:r>
            <a:r>
              <a:rPr lang="en-US" sz="3600" smtClean="0">
                <a:solidFill>
                  <a:srgbClr val="92D050"/>
                </a:solidFill>
              </a:rPr>
              <a:t>el 17 </a:t>
            </a:r>
            <a:r>
              <a:rPr lang="en-US" sz="3600" dirty="0" smtClean="0">
                <a:solidFill>
                  <a:srgbClr val="92D050"/>
                </a:solidFill>
              </a:rPr>
              <a:t>de mayo del 2013</a:t>
            </a:r>
            <a:endParaRPr lang="en-US" sz="3600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8229600" cy="41148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80: </a:t>
            </a:r>
            <a:r>
              <a:rPr lang="es-ES_tradnl" dirty="0" smtClean="0"/>
              <a:t>¿Hablaste mucho en clase?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</a:t>
            </a:r>
          </a:p>
          <a:p>
            <a:pPr marL="0" indent="0">
              <a:buNone/>
            </a:pPr>
            <a:r>
              <a:rPr lang="es-ES_tradnl" dirty="0" smtClean="0"/>
              <a:t>Escribe una oración original con cada verbo de la Actividad Inicial de ayer en el PRETERITO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2194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algn="ctr"/>
            <a:r>
              <a:rPr lang="es-ES_tradnl" dirty="0" smtClean="0">
                <a:solidFill>
                  <a:srgbClr val="FF0000"/>
                </a:solidFill>
              </a:rPr>
              <a:t>Repaso del </a:t>
            </a:r>
            <a:r>
              <a:rPr lang="es-ES_tradnl" dirty="0">
                <a:solidFill>
                  <a:srgbClr val="FF0000"/>
                </a:solidFill>
              </a:rPr>
              <a:t>Pretérito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143000"/>
            <a:ext cx="8001000" cy="4876800"/>
          </a:xfrm>
        </p:spPr>
        <p:txBody>
          <a:bodyPr/>
          <a:lstStyle/>
          <a:p>
            <a:r>
              <a:rPr lang="en-US" dirty="0"/>
              <a:t>¿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el </a:t>
            </a:r>
            <a:r>
              <a:rPr lang="en-US" dirty="0" err="1"/>
              <a:t>preterito</a:t>
            </a:r>
            <a:r>
              <a:rPr lang="en-US" dirty="0"/>
              <a:t>?</a:t>
            </a:r>
          </a:p>
        </p:txBody>
      </p:sp>
      <p:graphicFrame>
        <p:nvGraphicFramePr>
          <p:cNvPr id="9274" name="Group 5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59463011"/>
              </p:ext>
            </p:extLst>
          </p:nvPr>
        </p:nvGraphicFramePr>
        <p:xfrm>
          <a:off x="533400" y="2209800"/>
          <a:ext cx="4403725" cy="4449763"/>
        </p:xfrm>
        <a:graphic>
          <a:graphicData uri="http://schemas.openxmlformats.org/drawingml/2006/table">
            <a:tbl>
              <a:tblPr/>
              <a:tblGrid>
                <a:gridCol w="2527300"/>
                <a:gridCol w="1876425"/>
              </a:tblGrid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ellas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65" name="Text Box 49"/>
          <p:cNvSpPr txBox="1">
            <a:spLocks noChangeArrowheads="1"/>
          </p:cNvSpPr>
          <p:nvPr/>
        </p:nvSpPr>
        <p:spPr bwMode="auto">
          <a:xfrm>
            <a:off x="3810000" y="2895600"/>
            <a:ext cx="488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dirty="0">
                <a:solidFill>
                  <a:srgbClr val="0000FF"/>
                </a:solidFill>
              </a:rPr>
              <a:t>-É</a:t>
            </a:r>
          </a:p>
        </p:txBody>
      </p:sp>
      <p:sp>
        <p:nvSpPr>
          <p:cNvPr id="9266" name="Text Box 50"/>
          <p:cNvSpPr txBox="1">
            <a:spLocks noChangeArrowheads="1"/>
          </p:cNvSpPr>
          <p:nvPr/>
        </p:nvSpPr>
        <p:spPr bwMode="auto">
          <a:xfrm>
            <a:off x="3445656" y="3563257"/>
            <a:ext cx="1098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dirty="0">
                <a:solidFill>
                  <a:srgbClr val="0000FF"/>
                </a:solidFill>
              </a:rPr>
              <a:t>-ASTE</a:t>
            </a:r>
          </a:p>
        </p:txBody>
      </p:sp>
      <p:sp>
        <p:nvSpPr>
          <p:cNvPr id="9267" name="Text Box 51"/>
          <p:cNvSpPr txBox="1">
            <a:spLocks noChangeArrowheads="1"/>
          </p:cNvSpPr>
          <p:nvPr/>
        </p:nvSpPr>
        <p:spPr bwMode="auto">
          <a:xfrm>
            <a:off x="3753304" y="4114800"/>
            <a:ext cx="522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rgbClr val="0000FF"/>
                </a:solidFill>
              </a:rPr>
              <a:t>-Ó</a:t>
            </a:r>
          </a:p>
        </p:txBody>
      </p:sp>
      <p:sp>
        <p:nvSpPr>
          <p:cNvPr id="9268" name="Text Box 52"/>
          <p:cNvSpPr txBox="1">
            <a:spLocks noChangeArrowheads="1"/>
          </p:cNvSpPr>
          <p:nvPr/>
        </p:nvSpPr>
        <p:spPr bwMode="auto">
          <a:xfrm>
            <a:off x="3454400" y="4800600"/>
            <a:ext cx="1200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rgbClr val="0000FF"/>
                </a:solidFill>
              </a:rPr>
              <a:t>-AMOS</a:t>
            </a:r>
          </a:p>
        </p:txBody>
      </p:sp>
      <p:sp>
        <p:nvSpPr>
          <p:cNvPr id="9269" name="Text Box 53"/>
          <p:cNvSpPr txBox="1">
            <a:spLocks noChangeArrowheads="1"/>
          </p:cNvSpPr>
          <p:nvPr/>
        </p:nvSpPr>
        <p:spPr bwMode="auto">
          <a:xfrm>
            <a:off x="3304268" y="5410200"/>
            <a:ext cx="1368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0" i="1">
                <a:solidFill>
                  <a:srgbClr val="0000FF"/>
                </a:solidFill>
              </a:rPr>
              <a:t>-ASTEIS</a:t>
            </a:r>
          </a:p>
        </p:txBody>
      </p:sp>
      <p:sp>
        <p:nvSpPr>
          <p:cNvPr id="9270" name="Text Box 54"/>
          <p:cNvSpPr txBox="1">
            <a:spLocks noChangeArrowheads="1"/>
          </p:cNvSpPr>
          <p:nvPr/>
        </p:nvSpPr>
        <p:spPr bwMode="auto">
          <a:xfrm>
            <a:off x="3462337" y="6096000"/>
            <a:ext cx="1184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dirty="0">
                <a:solidFill>
                  <a:srgbClr val="0000FF"/>
                </a:solidFill>
              </a:rPr>
              <a:t>-ARON</a:t>
            </a:r>
          </a:p>
        </p:txBody>
      </p:sp>
      <p:sp>
        <p:nvSpPr>
          <p:cNvPr id="9275" name="Text Box 59"/>
          <p:cNvSpPr txBox="1">
            <a:spLocks noChangeArrowheads="1"/>
          </p:cNvSpPr>
          <p:nvPr/>
        </p:nvSpPr>
        <p:spPr bwMode="auto">
          <a:xfrm>
            <a:off x="4953000" y="1219200"/>
            <a:ext cx="41816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dirty="0">
                <a:solidFill>
                  <a:srgbClr val="009900"/>
                </a:solidFill>
              </a:rPr>
              <a:t>Acción que ocurrió y termino </a:t>
            </a:r>
          </a:p>
        </p:txBody>
      </p:sp>
      <p:sp>
        <p:nvSpPr>
          <p:cNvPr id="9276" name="Text Box 60"/>
          <p:cNvSpPr txBox="1">
            <a:spLocks noChangeArrowheads="1"/>
          </p:cNvSpPr>
          <p:nvPr/>
        </p:nvSpPr>
        <p:spPr bwMode="auto">
          <a:xfrm>
            <a:off x="1515485" y="1750580"/>
            <a:ext cx="200138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dirty="0">
                <a:solidFill>
                  <a:srgbClr val="009900"/>
                </a:solidFill>
              </a:rPr>
              <a:t>e</a:t>
            </a:r>
            <a:r>
              <a:rPr lang="es-ES_tradnl" sz="2400" dirty="0" smtClean="0">
                <a:solidFill>
                  <a:srgbClr val="009900"/>
                </a:solidFill>
              </a:rPr>
              <a:t>n el </a:t>
            </a:r>
            <a:r>
              <a:rPr lang="es-ES_tradnl" sz="2400" dirty="0">
                <a:solidFill>
                  <a:srgbClr val="009900"/>
                </a:solidFill>
              </a:rPr>
              <a:t>pasado.</a:t>
            </a:r>
            <a:endParaRPr lang="en-US" sz="2400" dirty="0">
              <a:solidFill>
                <a:srgbClr val="009900"/>
              </a:solidFill>
            </a:endParaRPr>
          </a:p>
        </p:txBody>
      </p:sp>
      <p:sp>
        <p:nvSpPr>
          <p:cNvPr id="9277" name="Text Box 61"/>
          <p:cNvSpPr txBox="1">
            <a:spLocks noChangeArrowheads="1"/>
          </p:cNvSpPr>
          <p:nvPr/>
        </p:nvSpPr>
        <p:spPr bwMode="auto">
          <a:xfrm>
            <a:off x="3509940" y="1750580"/>
            <a:ext cx="498918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 i="1" dirty="0" err="1">
                <a:solidFill>
                  <a:srgbClr val="009900"/>
                </a:solidFill>
              </a:rPr>
              <a:t>Action</a:t>
            </a:r>
            <a:r>
              <a:rPr lang="es-ES_tradnl" sz="2000" b="0" i="1" dirty="0">
                <a:solidFill>
                  <a:srgbClr val="009900"/>
                </a:solidFill>
              </a:rPr>
              <a:t> </a:t>
            </a:r>
            <a:r>
              <a:rPr lang="es-ES_tradnl" sz="2000" b="0" i="1" dirty="0" err="1">
                <a:solidFill>
                  <a:srgbClr val="009900"/>
                </a:solidFill>
              </a:rPr>
              <a:t>that</a:t>
            </a:r>
            <a:r>
              <a:rPr lang="es-ES_tradnl" sz="2000" b="0" i="1" dirty="0">
                <a:solidFill>
                  <a:srgbClr val="009900"/>
                </a:solidFill>
              </a:rPr>
              <a:t> </a:t>
            </a:r>
            <a:r>
              <a:rPr lang="es-ES_tradnl" sz="2000" b="0" i="1" dirty="0" err="1">
                <a:solidFill>
                  <a:srgbClr val="009900"/>
                </a:solidFill>
              </a:rPr>
              <a:t>ocurred</a:t>
            </a:r>
            <a:r>
              <a:rPr lang="es-ES_tradnl" sz="2000" b="0" i="1" dirty="0">
                <a:solidFill>
                  <a:srgbClr val="009900"/>
                </a:solidFill>
              </a:rPr>
              <a:t> and </a:t>
            </a:r>
            <a:r>
              <a:rPr lang="es-ES_tradnl" sz="2000" b="0" i="1" dirty="0" err="1" smtClean="0">
                <a:solidFill>
                  <a:srgbClr val="009900"/>
                </a:solidFill>
              </a:rPr>
              <a:t>ended</a:t>
            </a:r>
            <a:r>
              <a:rPr lang="es-ES_tradnl" sz="2000" b="0" i="1" dirty="0" smtClean="0">
                <a:solidFill>
                  <a:srgbClr val="009900"/>
                </a:solidFill>
              </a:rPr>
              <a:t> </a:t>
            </a:r>
            <a:r>
              <a:rPr lang="es-ES_tradnl" sz="2000" b="0" i="1" dirty="0">
                <a:solidFill>
                  <a:srgbClr val="009900"/>
                </a:solidFill>
              </a:rPr>
              <a:t>in </a:t>
            </a:r>
            <a:r>
              <a:rPr lang="es-ES_tradnl" sz="2000" b="0" i="1" dirty="0" err="1">
                <a:solidFill>
                  <a:srgbClr val="009900"/>
                </a:solidFill>
              </a:rPr>
              <a:t>the</a:t>
            </a:r>
            <a:r>
              <a:rPr lang="es-ES_tradnl" sz="2000" b="0" i="1" dirty="0">
                <a:solidFill>
                  <a:srgbClr val="009900"/>
                </a:solidFill>
              </a:rPr>
              <a:t> </a:t>
            </a:r>
            <a:r>
              <a:rPr lang="es-ES_tradnl" sz="2000" b="0" i="1" dirty="0" err="1">
                <a:solidFill>
                  <a:srgbClr val="009900"/>
                </a:solidFill>
              </a:rPr>
              <a:t>past</a:t>
            </a:r>
            <a:r>
              <a:rPr lang="es-ES_tradnl" sz="2000" b="0" i="1" dirty="0">
                <a:solidFill>
                  <a:srgbClr val="009900"/>
                </a:solidFill>
              </a:rPr>
              <a:t>.</a:t>
            </a:r>
            <a:endParaRPr lang="en-US" sz="2000" b="0" i="1" dirty="0">
              <a:solidFill>
                <a:srgbClr val="00990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465345"/>
              </p:ext>
            </p:extLst>
          </p:nvPr>
        </p:nvGraphicFramePr>
        <p:xfrm>
          <a:off x="5866925" y="2359852"/>
          <a:ext cx="2353808" cy="4117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0808"/>
                <a:gridCol w="1143000"/>
              </a:tblGrid>
              <a:tr h="1029287">
                <a:tc gridSpan="2">
                  <a:txBody>
                    <a:bodyPr/>
                    <a:lstStyle/>
                    <a:p>
                      <a:pPr algn="ctr"/>
                      <a:endParaRPr lang="en-U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</a:rPr>
                        <a:t>Yo</a:t>
                      </a:r>
                      <a:endParaRPr lang="en-US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b="0" i="1" dirty="0" smtClean="0">
                          <a:solidFill>
                            <a:schemeClr val="tx1"/>
                          </a:solidFill>
                        </a:rPr>
                        <a:t>(irregularity)</a:t>
                      </a:r>
                      <a:endParaRPr lang="en-US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029287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-car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029287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-gar</a:t>
                      </a:r>
                      <a:endParaRPr lang="en-US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287">
                <a:tc>
                  <a:txBody>
                    <a:bodyPr/>
                    <a:lstStyle/>
                    <a:p>
                      <a:pPr algn="ctr"/>
                      <a:endParaRPr lang="en-U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-</a:t>
                      </a:r>
                      <a:r>
                        <a:rPr lang="en-US" b="1" dirty="0" err="1" smtClean="0">
                          <a:solidFill>
                            <a:srgbClr val="0070C0"/>
                          </a:solidFill>
                        </a:rPr>
                        <a:t>zar</a:t>
                      </a:r>
                      <a:endParaRPr lang="en-US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Text Box 49"/>
          <p:cNvSpPr txBox="1">
            <a:spLocks noChangeArrowheads="1"/>
          </p:cNvSpPr>
          <p:nvPr/>
        </p:nvSpPr>
        <p:spPr bwMode="auto">
          <a:xfrm>
            <a:off x="7219648" y="3653135"/>
            <a:ext cx="8499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dirty="0" smtClean="0">
                <a:solidFill>
                  <a:srgbClr val="FF0000"/>
                </a:solidFill>
              </a:rPr>
              <a:t>-</a:t>
            </a:r>
            <a:r>
              <a:rPr lang="es-ES_tradnl" sz="2400" b="1" dirty="0" smtClean="0">
                <a:solidFill>
                  <a:srgbClr val="FF0000"/>
                </a:solidFill>
              </a:rPr>
              <a:t>qu</a:t>
            </a:r>
            <a:r>
              <a:rPr lang="es-ES_tradnl" sz="2400" dirty="0" smtClean="0">
                <a:solidFill>
                  <a:srgbClr val="FF0000"/>
                </a:solidFill>
              </a:rPr>
              <a:t>é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17" name="Text Box 49"/>
          <p:cNvSpPr txBox="1">
            <a:spLocks noChangeArrowheads="1"/>
          </p:cNvSpPr>
          <p:nvPr/>
        </p:nvSpPr>
        <p:spPr bwMode="auto">
          <a:xfrm>
            <a:off x="7240111" y="4648200"/>
            <a:ext cx="8499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es-ES_tradnl" sz="2400" b="1" dirty="0" err="1" smtClean="0">
                <a:solidFill>
                  <a:schemeClr val="accent6">
                    <a:lumMod val="75000"/>
                  </a:schemeClr>
                </a:solidFill>
              </a:rPr>
              <a:t>gu</a:t>
            </a:r>
            <a:r>
              <a:rPr lang="es-ES_tradnl" sz="2400" dirty="0" err="1" smtClean="0">
                <a:solidFill>
                  <a:schemeClr val="accent6">
                    <a:lumMod val="75000"/>
                  </a:schemeClr>
                </a:solidFill>
              </a:rPr>
              <a:t>é</a:t>
            </a:r>
            <a:endParaRPr lang="es-ES_tradnl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" name="Text Box 49"/>
          <p:cNvSpPr txBox="1">
            <a:spLocks noChangeArrowheads="1"/>
          </p:cNvSpPr>
          <p:nvPr/>
        </p:nvSpPr>
        <p:spPr bwMode="auto">
          <a:xfrm>
            <a:off x="7304117" y="5638800"/>
            <a:ext cx="62068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dirty="0" smtClean="0">
                <a:solidFill>
                  <a:srgbClr val="0070C0"/>
                </a:solidFill>
              </a:rPr>
              <a:t>-</a:t>
            </a:r>
            <a:r>
              <a:rPr lang="es-ES_tradnl" sz="2400" b="1" dirty="0" err="1" smtClean="0">
                <a:solidFill>
                  <a:srgbClr val="0070C0"/>
                </a:solidFill>
              </a:rPr>
              <a:t>c</a:t>
            </a:r>
            <a:r>
              <a:rPr lang="es-ES_tradnl" sz="2400" dirty="0" err="1" smtClean="0">
                <a:solidFill>
                  <a:srgbClr val="0070C0"/>
                </a:solidFill>
              </a:rPr>
              <a:t>é</a:t>
            </a:r>
            <a:endParaRPr lang="es-ES_tradnl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838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65" grpId="0"/>
      <p:bldP spid="9266" grpId="0"/>
      <p:bldP spid="9267" grpId="0"/>
      <p:bldP spid="9268" grpId="0"/>
      <p:bldP spid="9269" grpId="0"/>
      <p:bldP spid="9270" grpId="0"/>
      <p:bldP spid="9275" grpId="0"/>
      <p:bldP spid="9276" grpId="0"/>
      <p:bldP spid="9277" grpId="0"/>
      <p:bldP spid="16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609600"/>
            <a:ext cx="8229600" cy="1143000"/>
          </a:xfrm>
        </p:spPr>
        <p:txBody>
          <a:bodyPr/>
          <a:lstStyle/>
          <a:p>
            <a:r>
              <a:rPr lang="es-ES_tradnl" dirty="0">
                <a:solidFill>
                  <a:srgbClr val="FF0000"/>
                </a:solidFill>
              </a:rPr>
              <a:t>Practica del Pretérito</a:t>
            </a:r>
          </a:p>
        </p:txBody>
      </p:sp>
      <p:graphicFrame>
        <p:nvGraphicFramePr>
          <p:cNvPr id="11314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2038949"/>
              </p:ext>
            </p:extLst>
          </p:nvPr>
        </p:nvGraphicFramePr>
        <p:xfrm>
          <a:off x="1828800" y="1828800"/>
          <a:ext cx="5257800" cy="4564063"/>
        </p:xfrm>
        <a:graphic>
          <a:graphicData uri="http://schemas.openxmlformats.org/drawingml/2006/table">
            <a:tbl>
              <a:tblPr/>
              <a:tblGrid>
                <a:gridCol w="3017838"/>
                <a:gridCol w="2239962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  <a:cs typeface="Arial" charset="0"/>
                        </a:rPr>
                        <a:t>Vacacionar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 Uds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722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Historieta</a:t>
            </a:r>
            <a:r>
              <a:rPr lang="en-US" u="sng" dirty="0" smtClean="0"/>
              <a:t> 9</a:t>
            </a:r>
            <a:r>
              <a:rPr lang="en-US" dirty="0" smtClean="0"/>
              <a:t> p. 125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Historieta</a:t>
            </a:r>
            <a:r>
              <a:rPr lang="en-US" u="sng" dirty="0" smtClean="0"/>
              <a:t> 10</a:t>
            </a:r>
            <a:r>
              <a:rPr lang="en-US" dirty="0" smtClean="0"/>
              <a:t> p. 126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WORKBOOK:</a:t>
            </a:r>
            <a:endParaRPr lang="en-US" dirty="0"/>
          </a:p>
          <a:p>
            <a:r>
              <a:rPr lang="en-US" dirty="0" err="1" smtClean="0"/>
              <a:t>Completa</a:t>
            </a:r>
            <a:r>
              <a:rPr lang="en-US" dirty="0" smtClean="0"/>
              <a:t> p. 59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143000" y="304800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80: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8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cubos tricolor</Template>
  <TotalTime>472</TotalTime>
  <Words>142</Words>
  <Application>Microsoft Office PowerPoint</Application>
  <PresentationFormat>On-screen Show (4:3)</PresentationFormat>
  <Paragraphs>48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cubos tricolor</vt:lpstr>
      <vt:lpstr>Me llamo ________ Clase 7 im La fecha es el 17 de mayo del 2013</vt:lpstr>
      <vt:lpstr>Repaso del Pretérito</vt:lpstr>
      <vt:lpstr>Practica del Pretérito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Clase 7il la fecha es el 13 de mayo del 2013</dc:title>
  <dc:creator>Helen Zumaeta</dc:creator>
  <cp:lastModifiedBy>Helen Zumaeta</cp:lastModifiedBy>
  <cp:revision>41</cp:revision>
  <dcterms:created xsi:type="dcterms:W3CDTF">2013-05-13T13:36:11Z</dcterms:created>
  <dcterms:modified xsi:type="dcterms:W3CDTF">2013-05-20T20:18:06Z</dcterms:modified>
</cp:coreProperties>
</file>